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rawings/drawing6.xml" ContentType="application/vnd.openxmlformats-officedocument.drawingml.chartshapes+xml"/>
  <Override PartName="/ppt/slideLayouts/slideLayout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drawings/drawing7.xml" ContentType="application/vnd.openxmlformats-officedocument.drawingml.chartshapes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slides/slide3.xml" ContentType="application/vnd.openxmlformats-officedocument.presentationml.slide+xml"/>
  <Override PartName="/ppt/drawings/drawing5.xml" ContentType="application/vnd.openxmlformats-officedocument.drawingml.chartshape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1" d="100"/>
          <a:sy n="61" d="100"/>
        </p:scale>
        <p:origin x="-90" y="-4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2.xml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3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4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5.xml" /><Relationship Id="rId2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6.xml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7.xml" /><Relationship Id="rId2" Type="http://schemas.openxmlformats.org/officeDocument/2006/relationships/package" Target="../embeddings/Microsoft_Excel_Worksheet7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3065"/>
          <c:y val="0.097489999999999993"/>
          <c:w val="0.60307999999999995"/>
          <c:h val="0.779259999999999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>
                <c:manualLayout>
                  <c:x val="0.01269"/>
                  <c:y val="-0.0079100000000000004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  <c:layout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 xml:space="preserve"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9</c:v>
                </c:pt>
                <c:pt idx="3">
                  <c:v>5</c:v>
                </c:pt>
                <c:pt idx="5">
                  <c:v>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60272640"/>
        <c:axId val="51202688"/>
      </c:bar3DChart>
      <c:catAx>
        <c:axId val="6027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02688"/>
        <c:crosses val="autoZero"/>
        <c:auto val="1"/>
        <c:lblAlgn val="ctr"/>
        <c:lblOffset val="100"/>
        <c:noMultiLvlLbl val="0"/>
      </c:catAx>
      <c:valAx>
        <c:axId val="5120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6999999999999"/>
          <c:y val="0.26497999999999999"/>
          <c:w val="0.29841000000000001"/>
          <c:h val="0.46778999999999998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7" y="2132856"/>
      <a:ext cx="9004000" cy="3960436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047133975011"/>
          <c:y val="0.14126536094754905"/>
          <c:w val="0.57063267469608625"/>
          <c:h val="0.83178933050648696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36429999999999997"/>
          <c:y val="0.128"/>
          <c:w val="0.60307999999999995"/>
          <c:h val="0.6796999999999999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 xml:space="preserve"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1269"/>
                  <c:y val="0.0084799999999999997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16</c:v>
                </c:pt>
                <c:pt idx="3">
                  <c:v>6</c:v>
                </c:pt>
                <c:pt idx="5">
                  <c:v>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51789824"/>
        <c:axId val="5179136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6999999999999"/>
          <c:y val="0.26497999999999999"/>
          <c:w val="0.29841000000000001"/>
          <c:h val="0.46778999999999998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7" y="1628799"/>
      <a:ext cx="9003999" cy="4464495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2023</a:t>
          </a: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5" y="100811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9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8" y="172819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9" y="1656184"/>
          <a:ext cx="914400" cy="849841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5" y="360040"/>
          <a:ext cx="914400" cy="849841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9" y="144016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9" y="3550095"/>
          <a:ext cx="4752527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7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5" y="100811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9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8" y="172819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9" y="1656184"/>
          <a:ext cx="914400" cy="849841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5" y="360040"/>
          <a:ext cx="914400" cy="849841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9" y="144016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9" y="3550095"/>
          <a:ext cx="4752527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7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6DF453-3EF4-4889-A30A-EB452DC42F9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CEC9349-F505-433F-AF35-B6C548C549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E2E2CE2-3878-4040-9A65-E1C3F1A2F20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53E282-B3F2-43BA-9741-55E335DEF1D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8B8F3-5D70-4D7A-B511-C9F09D776DAA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5F7A11-6047-4CFC-899D-7C0D7CD72C3E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62D4F5-7C77-4868-8827-A16F2C1A5572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80756-8D36-4A1F-8028-AAE40802550E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1EC89C-BAE6-4617-B446-30E02A63EB0E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A27DAC-0C62-4A82-B457-2CA65CB1A94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D4F4D-BAC9-4BE8-827C-B7F2980AB14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BA6D9-B930-4E75-AC31-AE8BA8511EB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 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 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chart" Target="../charts/chart5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 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chart" Target="../charts/chart7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877155" y="1628799"/>
            <a:ext cx="7491351" cy="377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Об итогах работы </a:t>
            </a:r>
            <a:r>
              <a:rPr lang="ru-RU" sz="2200" b="1">
                <a:latin typeface="Times New Roman"/>
                <a:cs typeface="Times New Roman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>
                <a:latin typeface="Times New Roman"/>
                <a:cs typeface="Times New Roman"/>
              </a:rPr>
              <a:t>ядерных материалов и физической защитой </a:t>
            </a:r>
            <a:r>
              <a:rPr lang="ru-RU" sz="2200" b="1">
                <a:latin typeface="Times New Roman"/>
                <a:cs typeface="Times New Roman"/>
              </a:rPr>
              <a:t>за </a:t>
            </a:r>
            <a:r>
              <a:rPr lang="ru-RU" sz="2200" b="1">
                <a:latin typeface="Times New Roman"/>
                <a:cs typeface="Times New Roman"/>
              </a:rPr>
              <a:t>второй квартал 2023 </a:t>
            </a:r>
            <a:r>
              <a:rPr lang="ru-RU" sz="2200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Ерпылев</a:t>
            </a:r>
            <a:r>
              <a:rPr lang="ru-RU" sz="2200" b="1">
                <a:latin typeface="Times New Roman"/>
                <a:cs typeface="Times New Roman"/>
              </a:rPr>
              <a:t> Кирилл Николаевич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Начальник </a:t>
            </a:r>
            <a:r>
              <a:rPr lang="ru-RU" sz="2200" b="1">
                <a:latin typeface="Times New Roman"/>
                <a:cs typeface="Times New Roman"/>
              </a:rPr>
              <a:t>ОНРД ЯРБ ПТЦ, УК ЯМ и ФЗ Центрального МТУ по надзору за ЯРБ Ростехнадзора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Основные направления деятельности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Организация и проведение плановых и внеплановых проверок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Проведение проверок в режиме постоянного государственного надзора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нормотворческой деятельности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 надзора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организациями осуществляющими транспортирование ядерных материалов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учетом и контролем ядерных материалов (далее – УК ЯМ)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обеспечением физической защиты ядерных установок и пунктов хранения (далее –ФЗ)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1013685340" name=""/>
          <p:cNvGraphicFramePr>
            <a:graphicFrameLocks xmlns:a="http://schemas.openxmlformats.org/drawingml/2006/main"/>
          </p:cNvGraphicFramePr>
          <p:nvPr/>
        </p:nvGraphicFramePr>
        <p:xfrm>
          <a:off x="69997" y="2132856"/>
          <a:ext cx="9004000" cy="396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8964" y="1381616"/>
            <a:ext cx="8340606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проведенных инспекций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по направлениям УК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ФЗ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ЯМ и ЯРБ ПТЦ </a:t>
            </a:r>
            <a:r>
              <a:rPr lang="ru-RU" b="1">
                <a:latin typeface="Times New Roman"/>
                <a:cs typeface="Times New Roman"/>
              </a:rPr>
              <a:t>за </a:t>
            </a:r>
            <a:r>
              <a:rPr lang="ru-RU" b="1">
                <a:latin typeface="Times New Roman"/>
                <a:cs typeface="Times New Roman"/>
              </a:rPr>
              <a:t>2 квартал 2023 </a:t>
            </a:r>
            <a:r>
              <a:rPr lang="ru-RU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292753"/>
            <a:ext cx="4919942" cy="97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 </a:t>
            </a:r>
            <a:r>
              <a:rPr lang="ru-RU"/>
              <a:t>УиК</a:t>
            </a:r>
            <a:r>
              <a:rPr lang="ru-RU"/>
              <a:t> ЯМ	</a:t>
            </a:r>
            <a:r>
              <a:rPr lang="ru-RU"/>
              <a:t> </a:t>
            </a:r>
            <a:r>
              <a:rPr lang="ru-RU"/>
              <a:t>              ФЗ ЯМ               </a:t>
            </a:r>
            <a:r>
              <a:rPr lang="ru-RU"/>
              <a:t>ЯРБ ПТЦ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952243782" name=""/>
          <p:cNvSpPr txBox="1"/>
          <p:nvPr/>
        </p:nvSpPr>
        <p:spPr bwMode="auto">
          <a:xfrm flipH="0" flipV="0">
            <a:off x="3404634" y="4367560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115184061" name=""/>
          <p:cNvSpPr txBox="1"/>
          <p:nvPr/>
        </p:nvSpPr>
        <p:spPr bwMode="auto">
          <a:xfrm flipH="0" flipV="0">
            <a:off x="3834420" y="5206695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1127749859" name=""/>
          <p:cNvGraphicFramePr>
            <a:graphicFrameLocks xmlns:a="http://schemas.openxmlformats.org/drawingml/2006/main"/>
          </p:cNvGraphicFramePr>
          <p:nvPr/>
        </p:nvGraphicFramePr>
        <p:xfrm>
          <a:off x="69997" y="1628799"/>
          <a:ext cx="9003999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2055" y="1628800"/>
            <a:ext cx="8340606" cy="64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выявленных нарушений по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направлениям УК , ФЗ ЯМ </a:t>
            </a:r>
            <a:br>
              <a:rPr lang="ru-RU" b="1">
                <a:solidFill>
                  <a:prstClr val="black"/>
                </a:solidFill>
                <a:latin typeface="Times New Roman"/>
              </a:rPr>
            </a:br>
            <a:r>
              <a:rPr lang="ru-RU" b="1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ЯРБ ПТЦ </a:t>
            </a:r>
            <a:r>
              <a:rPr lang="ru-RU" b="1">
                <a:latin typeface="Times New Roman"/>
                <a:cs typeface="Times New Roman"/>
              </a:rPr>
              <a:t>за 2 квартал 2023 года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301208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   2022 	</a:t>
            </a:r>
            <a:r>
              <a:rPr lang="ru-RU"/>
              <a:t> </a:t>
            </a:r>
            <a:r>
              <a:rPr lang="ru-RU"/>
              <a:t>                2022                   2022      </a:t>
            </a: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</a:t>
            </a:r>
            <a:r>
              <a:rPr lang="ru-RU"/>
              <a:t>УиК</a:t>
            </a:r>
            <a:r>
              <a:rPr lang="ru-RU"/>
              <a:t> ЯМ                 ФЗ ЯМ              ЯРБ ПТЦ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330363406" name=""/>
          <p:cNvSpPr txBox="1"/>
          <p:nvPr/>
        </p:nvSpPr>
        <p:spPr bwMode="auto">
          <a:xfrm flipH="0" flipV="0">
            <a:off x="3242012" y="4521360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tx1"/>
                </a:solidFill>
              </a:rPr>
              <a:t>5</a:t>
            </a:r>
            <a:endParaRPr/>
          </a:p>
        </p:txBody>
      </p:sp>
      <p:sp>
        <p:nvSpPr>
          <p:cNvPr id="1875525649" name=""/>
          <p:cNvSpPr txBox="1"/>
          <p:nvPr/>
        </p:nvSpPr>
        <p:spPr bwMode="auto">
          <a:xfrm flipH="0" flipV="0">
            <a:off x="4772999" y="4155240"/>
            <a:ext cx="415323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10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УК, 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ведения учетных </a:t>
            </a:r>
            <a:r>
              <a:rPr lang="ru-RU" sz="2000">
                <a:latin typeface="Times New Roman"/>
                <a:cs typeface="Times New Roman"/>
              </a:rPr>
              <a:t>документов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порядка проведения физической </a:t>
            </a:r>
            <a:r>
              <a:rPr lang="ru-RU" sz="2000">
                <a:latin typeface="Times New Roman"/>
                <a:cs typeface="Times New Roman"/>
              </a:rPr>
              <a:t>инвентаризации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документов (инструкций, положений и т.д.) по учету и </a:t>
            </a:r>
            <a:r>
              <a:rPr lang="ru-RU" sz="2000">
                <a:latin typeface="Times New Roman"/>
                <a:cs typeface="Times New Roman"/>
              </a:rPr>
              <a:t>контролю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арушение </a:t>
            </a:r>
            <a:r>
              <a:rPr lang="ru-RU" sz="2000">
                <a:latin typeface="Times New Roman"/>
                <a:cs typeface="Times New Roman"/>
              </a:rPr>
              <a:t>порядка обращения с </a:t>
            </a:r>
            <a:r>
              <a:rPr lang="ru-RU" sz="2000">
                <a:latin typeface="Times New Roman"/>
                <a:cs typeface="Times New Roman"/>
              </a:rPr>
              <a:t>пломбами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</a:t>
            </a:r>
            <a:r>
              <a:rPr lang="ru-RU" sz="2150" b="1"/>
              <a:t>ЯРБ ПТЦ, </a:t>
            </a:r>
            <a:r>
              <a:rPr lang="ru-RU" sz="2150" b="1"/>
              <a:t>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объектовых документов по </a:t>
            </a:r>
            <a:r>
              <a:rPr lang="ru-RU" sz="2000">
                <a:latin typeface="Times New Roman"/>
                <a:cs typeface="Times New Roman"/>
              </a:rPr>
              <a:t>ЯРБ ПТЦ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есоответствие документов реальному состоянию объекта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причины нарушений, выявляемых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 bwMode="auto">
          <a:xfrm>
            <a:off x="179511" y="2154917"/>
            <a:ext cx="9278080" cy="3749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кол-во специалистов в подразделениях занимающихся вопросами УК на поднадзорных предприятиях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Недостаточный </a:t>
            </a:r>
            <a:r>
              <a:rPr lang="ru-RU" sz="2000">
                <a:latin typeface="Times New Roman"/>
                <a:cs typeface="Times New Roman"/>
              </a:rPr>
              <a:t>контроль </a:t>
            </a:r>
            <a:r>
              <a:rPr lang="ru-RU" sz="2000">
                <a:latin typeface="Times New Roman"/>
                <a:cs typeface="Times New Roman"/>
              </a:rPr>
              <a:t>со стороны </a:t>
            </a:r>
            <a:r>
              <a:rPr lang="ru-RU" sz="2000">
                <a:latin typeface="Times New Roman"/>
                <a:cs typeface="Times New Roman"/>
              </a:rPr>
              <a:t>руководства среднего и высшего звена </a:t>
            </a:r>
            <a:r>
              <a:rPr lang="ru-RU" sz="2000">
                <a:latin typeface="Times New Roman"/>
                <a:cs typeface="Times New Roman"/>
              </a:rPr>
              <a:t>предприятий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финансирование деятельности по УК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5400" b="1"/>
              <a:t>Спасибо за внимание!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R7-Office/7.3.3.59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/>
  <cp:lastModifiedBy>Кирилл Ерп</cp:lastModifiedBy>
  <cp:revision>171</cp:revision>
  <dcterms:created xsi:type="dcterms:W3CDTF">2015-09-22T06:41:40Z</dcterms:created>
  <dcterms:modified xsi:type="dcterms:W3CDTF">2023-08-28T06:37:28Z</dcterms:modified>
  <cp:category/>
  <cp:contentStatus/>
  <cp:version/>
</cp:coreProperties>
</file>